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x-none"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EB5ECD5-515E-4817-8A06-1D2ED2C83850}" type="datetime4">
              <a:rPr lang="en-US" smtClean="0"/>
              <a:pPr/>
              <a:t>May 5, 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x-none"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52983DA4-3B24-449B-95CA-514EB7E30A99}" type="datetime4">
              <a:rPr lang="en-US" smtClean="0"/>
              <a:pPr/>
              <a:t>May 5, 2020</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x-none" smtClean="0"/>
              <a:t>Click to edit Master title style</a:t>
            </a:r>
            <a:endParaRPr/>
          </a:p>
        </p:txBody>
      </p:sp>
      <p:sp>
        <p:nvSpPr>
          <p:cNvPr id="3" name="Date Placeholder 2"/>
          <p:cNvSpPr>
            <a:spLocks noGrp="1"/>
          </p:cNvSpPr>
          <p:nvPr>
            <p:ph type="dt" sz="half" idx="10"/>
          </p:nvPr>
        </p:nvSpPr>
        <p:spPr/>
        <p:txBody>
          <a:bodyPr/>
          <a:lstStyle/>
          <a:p>
            <a:fld id="{942120D2-3948-4F8F-BE5D-E7E7D97880B2}" type="datetime4">
              <a:rPr lang="en-US" smtClean="0"/>
              <a:pPr/>
              <a:t>May 5, 2020</a:t>
            </a:fld>
            <a:endParaRPr lang="en-US" dirty="0" err="1"/>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dirty="0"/>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2120D2-3948-4F8F-BE5D-E7E7D97880B2}" type="datetime4">
              <a:rPr lang="en-US" smtClean="0"/>
              <a:pPr/>
              <a:t>May 5, 2020</a:t>
            </a:fld>
            <a:endParaRPr lang="en-US" dirty="0" err="1"/>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A5B59F4-DDCB-41FF-83F5-A48440F36FA7}" type="datetime4">
              <a:rPr lang="en-US" smtClean="0"/>
              <a:pPr/>
              <a:t>May 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11" name="Freeform 10"/>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48056348-D703-428C-A1C4-7D6796EF5F41}" type="datetime4">
              <a:rPr lang="en-US" smtClean="0"/>
              <a:pPr/>
              <a:t>May 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
        <p:nvSpPr>
          <p:cNvPr id="9" name="Freeform 8"/>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732D1919-1B5F-4141-B613-3E5C6008A186}" type="datetime4">
              <a:rPr lang="en-US" smtClean="0"/>
              <a:pPr/>
              <a:t>May 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x-none"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42120D2-3948-4F8F-BE5D-E7E7D97880B2}" type="datetime4">
              <a:rPr lang="en-US" smtClean="0"/>
              <a:pPr/>
              <a:t>May 5, 2020</a:t>
            </a:fld>
            <a:endParaRPr lang="en-US" dirty="0" err="1"/>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dirty="0"/>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x-none"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x-none" dirty="0" smtClean="0"/>
              <a:t>Click to edit Master title style</a:t>
            </a:r>
            <a:endParaRPr dirty="0"/>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AD22427-B1DD-49E6-9F05-DE0F1467D7DC}" type="datetime4">
              <a:rPr lang="en-US" smtClean="0"/>
              <a:pPr/>
              <a:t>May 5, 2020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x-none"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BCCA7B5-8BC9-491C-A887-7C3E7ED947D8}" type="datetime4">
              <a:rPr lang="en-US" smtClean="0"/>
              <a:pPr/>
              <a:t>May 5,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DA18ED0-40F2-434C-A848-B92581875164}" type="datetime4">
              <a:rPr lang="en-US" smtClean="0"/>
              <a:pPr/>
              <a:t>May 5,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7855437F-F4F9-44A9-B4D3-9191CA04E889}" type="datetime4">
              <a:rPr lang="en-US" smtClean="0"/>
              <a:pPr/>
              <a:t>May 5,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9A24E59-01D0-4537-B876-7E5EC75B028D}" type="datetime4">
              <a:rPr lang="en-US" smtClean="0"/>
              <a:pPr/>
              <a:t>May 5,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x-none"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655A2E49-18A1-40BC-BA5D-5A2EC8FDDF15}" type="datetime4">
              <a:rPr lang="en-US" smtClean="0"/>
              <a:pPr/>
              <a:t>May 5, 2020</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D72EBF8-7CF5-44B7-B2BF-E22DE4D070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x-none"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942120D2-3948-4F8F-BE5D-E7E7D97880B2}" type="datetime4">
              <a:rPr lang="en-US" smtClean="0"/>
              <a:pPr/>
              <a:t>May 5, 2020</a:t>
            </a:fld>
            <a:endParaRPr lang="en-US" dirty="0" err="1"/>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D72EBF8-7CF5-44B7-B2BF-E22DE4D070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sldNum="0"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243" y="1676400"/>
            <a:ext cx="7816957" cy="1524000"/>
          </a:xfrm>
        </p:spPr>
        <p:txBody>
          <a:bodyPr>
            <a:normAutofit/>
          </a:bodyPr>
          <a:lstStyle/>
          <a:p>
            <a:pPr algn="ctr"/>
            <a:r>
              <a:rPr lang="en-US" sz="4800" dirty="0" smtClean="0"/>
              <a:t>Herbert George BLUMER</a:t>
            </a:r>
            <a:endParaRPr lang="en-US" sz="4800" dirty="0"/>
          </a:p>
        </p:txBody>
      </p:sp>
      <p:sp>
        <p:nvSpPr>
          <p:cNvPr id="3" name="Subtitle 2"/>
          <p:cNvSpPr>
            <a:spLocks noGrp="1"/>
          </p:cNvSpPr>
          <p:nvPr>
            <p:ph type="subTitle" idx="1"/>
          </p:nvPr>
        </p:nvSpPr>
        <p:spPr>
          <a:xfrm>
            <a:off x="2995672" y="4041774"/>
            <a:ext cx="4522728" cy="1825625"/>
          </a:xfrm>
        </p:spPr>
        <p:txBody>
          <a:bodyPr/>
          <a:lstStyle/>
          <a:p>
            <a:pPr algn="r"/>
            <a:r>
              <a:rPr lang="en-US" sz="2400" dirty="0" smtClean="0"/>
              <a:t>Dr. Syed Mehdi Abbas </a:t>
            </a:r>
            <a:r>
              <a:rPr lang="en-US" sz="2400" dirty="0" err="1" smtClean="0"/>
              <a:t>Zaidi</a:t>
            </a:r>
            <a:endParaRPr lang="en-US" sz="2400" dirty="0" smtClean="0"/>
          </a:p>
          <a:p>
            <a:pPr algn="r">
              <a:lnSpc>
                <a:spcPct val="70000"/>
              </a:lnSpc>
            </a:pPr>
            <a:r>
              <a:rPr lang="en-US" sz="1600" dirty="0" smtClean="0"/>
              <a:t>Department of Sociology</a:t>
            </a:r>
          </a:p>
          <a:p>
            <a:pPr algn="r">
              <a:lnSpc>
                <a:spcPct val="70000"/>
              </a:lnSpc>
            </a:pPr>
            <a:r>
              <a:rPr lang="en-US" sz="1600" dirty="0" smtClean="0"/>
              <a:t>Shia PG College, </a:t>
            </a:r>
            <a:r>
              <a:rPr lang="en-US" sz="1600" dirty="0" err="1" smtClean="0"/>
              <a:t>Lucknow</a:t>
            </a:r>
            <a:endParaRPr lang="en-US" sz="1600" dirty="0"/>
          </a:p>
        </p:txBody>
      </p:sp>
    </p:spTree>
    <p:extLst>
      <p:ext uri="{BB962C8B-B14F-4D97-AF65-F5344CB8AC3E}">
        <p14:creationId xmlns:p14="http://schemas.microsoft.com/office/powerpoint/2010/main" val="29211784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4938"/>
            <a:ext cx="7772400" cy="1143000"/>
          </a:xfrm>
        </p:spPr>
        <p:txBody>
          <a:bodyPr>
            <a:normAutofit fontScale="90000"/>
          </a:bodyPr>
          <a:lstStyle/>
          <a:p>
            <a:pPr algn="ctr"/>
            <a:r>
              <a:rPr lang="en-US" sz="4000" dirty="0"/>
              <a:t>The third premise</a:t>
            </a:r>
            <a:r>
              <a:rPr lang="en-US" sz="4000" dirty="0" smtClean="0"/>
              <a:t>:</a:t>
            </a:r>
            <a:r>
              <a:rPr lang="en-US" sz="4000" dirty="0"/>
              <a:t> </a:t>
            </a:r>
            <a:r>
              <a:rPr lang="en-US" sz="4000" dirty="0" smtClean="0"/>
              <a:t>Thought</a:t>
            </a:r>
            <a:br>
              <a:rPr lang="en-US" sz="4000" dirty="0" smtClean="0"/>
            </a:br>
            <a:r>
              <a:rPr lang="en-US" sz="1800" dirty="0"/>
              <a:t>"These meanings are handled in, and modified through, an interpretative process used by the person in dealing with the things he/she encounters."</a:t>
            </a:r>
          </a:p>
        </p:txBody>
      </p:sp>
      <p:sp>
        <p:nvSpPr>
          <p:cNvPr id="3" name="Content Placeholder 2"/>
          <p:cNvSpPr>
            <a:spLocks noGrp="1"/>
          </p:cNvSpPr>
          <p:nvPr>
            <p:ph idx="1"/>
          </p:nvPr>
        </p:nvSpPr>
        <p:spPr>
          <a:xfrm>
            <a:off x="4576714" y="1864276"/>
            <a:ext cx="3881485" cy="3733800"/>
          </a:xfrm>
        </p:spPr>
        <p:txBody>
          <a:bodyPr>
            <a:normAutofit lnSpcReduction="10000"/>
          </a:bodyPr>
          <a:lstStyle/>
          <a:p>
            <a:r>
              <a:rPr lang="en-US" dirty="0"/>
              <a:t>We naturally talk to ourselves in order to sort out the meaning of a difficult situation. But first, we need language. Before we can think, we must be able to interact symbolically. emphasis on symbols, negotiated meaning, and social construction of society brought on attention to the roles people play.</a:t>
            </a:r>
          </a:p>
        </p:txBody>
      </p:sp>
      <p:pic>
        <p:nvPicPr>
          <p:cNvPr id="5" name="Picture 4" descr="images-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27197"/>
            <a:ext cx="3740034" cy="2989565"/>
          </a:xfrm>
          <a:prstGeom prst="rect">
            <a:avLst/>
          </a:prstGeom>
        </p:spPr>
      </p:pic>
    </p:spTree>
    <p:extLst>
      <p:ext uri="{BB962C8B-B14F-4D97-AF65-F5344CB8AC3E}">
        <p14:creationId xmlns:p14="http://schemas.microsoft.com/office/powerpoint/2010/main" val="38767403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190" y="274638"/>
            <a:ext cx="8754226" cy="1143000"/>
          </a:xfrm>
        </p:spPr>
        <p:txBody>
          <a:bodyPr>
            <a:noAutofit/>
          </a:bodyPr>
          <a:lstStyle/>
          <a:p>
            <a:r>
              <a:rPr lang="en-US" dirty="0" smtClean="0"/>
              <a:t>Example of symbolic interactionism</a:t>
            </a:r>
            <a:endParaRPr lang="en-US" dirty="0"/>
          </a:p>
        </p:txBody>
      </p:sp>
      <p:sp>
        <p:nvSpPr>
          <p:cNvPr id="3" name="Content Placeholder 2"/>
          <p:cNvSpPr>
            <a:spLocks noGrp="1"/>
          </p:cNvSpPr>
          <p:nvPr>
            <p:ph idx="1"/>
          </p:nvPr>
        </p:nvSpPr>
        <p:spPr>
          <a:xfrm>
            <a:off x="4589920" y="1879601"/>
            <a:ext cx="3931779" cy="3733800"/>
          </a:xfrm>
        </p:spPr>
        <p:txBody>
          <a:bodyPr>
            <a:normAutofit lnSpcReduction="10000"/>
          </a:bodyPr>
          <a:lstStyle/>
          <a:p>
            <a:r>
              <a:rPr lang="en-US" dirty="0"/>
              <a:t>Studies find that teenagers are well informed about the risks of tobacco, but they also think that smoking is cool, that they themselves will be safe from harm, and that smoking projects a positive image to their peers. So, the symbolic meaning of smoking overrides that actual facts regarding smoking and </a:t>
            </a:r>
            <a:r>
              <a:rPr lang="en-US" dirty="0" smtClean="0"/>
              <a:t>risk.</a:t>
            </a:r>
            <a:endParaRPr lang="en-US" dirty="0"/>
          </a:p>
        </p:txBody>
      </p:sp>
      <p:pic>
        <p:nvPicPr>
          <p:cNvPr id="5" name="Picture 4" descr="tg58qYOw-860x47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563" y="1975834"/>
            <a:ext cx="4124071" cy="3182480"/>
          </a:xfrm>
          <a:prstGeom prst="rect">
            <a:avLst/>
          </a:prstGeom>
        </p:spPr>
      </p:pic>
    </p:spTree>
    <p:extLst>
      <p:ext uri="{BB962C8B-B14F-4D97-AF65-F5344CB8AC3E}">
        <p14:creationId xmlns:p14="http://schemas.microsoft.com/office/powerpoint/2010/main" val="7764967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pPr marL="68580" indent="0">
              <a:buNone/>
            </a:pPr>
            <a:r>
              <a:rPr lang="en-US" sz="2200" dirty="0" smtClean="0"/>
              <a:t>As per Bulmer:</a:t>
            </a:r>
          </a:p>
          <a:p>
            <a:r>
              <a:rPr lang="en-US" sz="2200" dirty="0" smtClean="0"/>
              <a:t>We as humans have the ability to take the role of the others. </a:t>
            </a:r>
          </a:p>
          <a:p>
            <a:pPr lvl="1"/>
            <a:r>
              <a:rPr lang="en-US" sz="1800" dirty="0" smtClean="0"/>
              <a:t>This allows us to chances to find new meaning and different perspectives in life.</a:t>
            </a:r>
            <a:endParaRPr lang="en-US" sz="1800" dirty="0"/>
          </a:p>
          <a:p>
            <a:pPr lvl="1"/>
            <a:r>
              <a:rPr lang="en-US" sz="1800" dirty="0" smtClean="0"/>
              <a:t>That is seeing the world though another’s eyes.</a:t>
            </a:r>
          </a:p>
          <a:p>
            <a:pPr lvl="1"/>
            <a:r>
              <a:rPr lang="en-US" sz="1800" dirty="0" smtClean="0"/>
              <a:t>Walking in someone else’s shoes.</a:t>
            </a:r>
          </a:p>
          <a:p>
            <a:pPr lvl="1"/>
            <a:r>
              <a:rPr lang="en-US" sz="1800" dirty="0" smtClean="0"/>
              <a:t>Grown up version of having imaginary friends and talking to one’s own self..</a:t>
            </a:r>
          </a:p>
          <a:p>
            <a:r>
              <a:rPr lang="en-US" sz="2200" dirty="0" smtClean="0"/>
              <a:t>Symbolic Interactionism and its premises are built upon the communication between individuals.</a:t>
            </a:r>
          </a:p>
        </p:txBody>
      </p:sp>
    </p:spTree>
    <p:extLst>
      <p:ext uri="{BB962C8B-B14F-4D97-AF65-F5344CB8AC3E}">
        <p14:creationId xmlns:p14="http://schemas.microsoft.com/office/powerpoint/2010/main" val="2562329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Continuum</a:t>
            </a:r>
            <a:endParaRPr lang="en-US" dirty="0"/>
          </a:p>
        </p:txBody>
      </p:sp>
      <p:sp>
        <p:nvSpPr>
          <p:cNvPr id="3" name="Content Placeholder 2"/>
          <p:cNvSpPr>
            <a:spLocks noGrp="1"/>
          </p:cNvSpPr>
          <p:nvPr>
            <p:ph idx="1"/>
          </p:nvPr>
        </p:nvSpPr>
        <p:spPr/>
        <p:txBody>
          <a:bodyPr>
            <a:normAutofit/>
          </a:bodyPr>
          <a:lstStyle/>
          <a:p>
            <a:r>
              <a:rPr lang="en-US" sz="2200" dirty="0"/>
              <a:t>Languages and thought are vital in the interpretation of symbols.</a:t>
            </a:r>
          </a:p>
          <a:p>
            <a:r>
              <a:rPr lang="en-US" sz="2200" dirty="0"/>
              <a:t>We have and always will be affected by language and thought.</a:t>
            </a:r>
          </a:p>
          <a:p>
            <a:endParaRPr lang="en-US" sz="2200" dirty="0"/>
          </a:p>
        </p:txBody>
      </p:sp>
    </p:spTree>
    <p:extLst>
      <p:ext uri="{BB962C8B-B14F-4D97-AF65-F5344CB8AC3E}">
        <p14:creationId xmlns:p14="http://schemas.microsoft.com/office/powerpoint/2010/main" val="2496630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38706"/>
            <a:ext cx="7772400" cy="114300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0867959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r>
              <a:rPr lang="en-US" dirty="0" smtClean="0"/>
              <a:t>Books</a:t>
            </a:r>
            <a:endParaRPr lang="en-US" dirty="0"/>
          </a:p>
        </p:txBody>
      </p:sp>
      <p:sp>
        <p:nvSpPr>
          <p:cNvPr id="3" name="Content Placeholder 2"/>
          <p:cNvSpPr>
            <a:spLocks noGrp="1"/>
          </p:cNvSpPr>
          <p:nvPr>
            <p:ph idx="1"/>
          </p:nvPr>
        </p:nvSpPr>
        <p:spPr/>
        <p:txBody>
          <a:bodyPr>
            <a:normAutofit fontScale="92500" lnSpcReduction="10000"/>
          </a:bodyPr>
          <a:lstStyle/>
          <a:p>
            <a:pPr marL="525780" indent="-457200">
              <a:buFont typeface="+mj-lt"/>
              <a:buAutoNum type="arabicPeriod"/>
            </a:pPr>
            <a:r>
              <a:rPr lang="en-US" dirty="0" smtClean="0"/>
              <a:t>The Methodology of Herbert </a:t>
            </a:r>
            <a:r>
              <a:rPr lang="en-US" dirty="0" err="1" smtClean="0"/>
              <a:t>Blumer</a:t>
            </a:r>
            <a:r>
              <a:rPr lang="en-US" dirty="0" smtClean="0"/>
              <a:t>, Kenneth Baugh, Jr., Published by- Cambridge University Press (As a Rose Monograph Series).</a:t>
            </a:r>
          </a:p>
          <a:p>
            <a:pPr marL="525780" indent="-457200">
              <a:buFont typeface="+mj-lt"/>
              <a:buAutoNum type="arabicPeriod"/>
            </a:pPr>
            <a:r>
              <a:rPr lang="en-US" dirty="0" smtClean="0"/>
              <a:t>Symbolic Interactionism: Perspective &amp; Method, </a:t>
            </a:r>
            <a:r>
              <a:rPr lang="en-US" dirty="0" err="1" smtClean="0"/>
              <a:t>Blumer</a:t>
            </a:r>
            <a:r>
              <a:rPr lang="en-US" dirty="0" smtClean="0"/>
              <a:t>, Herbert, Published by- Prentice Hall.</a:t>
            </a:r>
          </a:p>
          <a:p>
            <a:pPr marL="525780" indent="-457200">
              <a:buFont typeface="+mj-lt"/>
              <a:buAutoNum type="arabicPeriod"/>
            </a:pPr>
            <a:r>
              <a:rPr lang="en-US" dirty="0" smtClean="0"/>
              <a:t>Books &amp; Canon Building in Sociology: The case of Mind, Self, and Society, Filipe </a:t>
            </a:r>
            <a:r>
              <a:rPr lang="en-US" dirty="0" err="1" smtClean="0"/>
              <a:t>Carreira</a:t>
            </a:r>
            <a:r>
              <a:rPr lang="en-US" dirty="0" smtClean="0"/>
              <a:t> da Silva and Monica </a:t>
            </a:r>
            <a:r>
              <a:rPr lang="en-US" dirty="0" err="1" smtClean="0"/>
              <a:t>Brito</a:t>
            </a:r>
            <a:r>
              <a:rPr lang="en-US" dirty="0" smtClean="0"/>
              <a:t> Vieira, </a:t>
            </a:r>
            <a:r>
              <a:rPr lang="en-US" dirty="0" err="1" smtClean="0"/>
              <a:t>Pubished</a:t>
            </a:r>
            <a:r>
              <a:rPr lang="en-US" dirty="0" smtClean="0"/>
              <a:t> by- Saga Publications.</a:t>
            </a:r>
          </a:p>
          <a:p>
            <a:pPr marL="525780" indent="-457200">
              <a:buFont typeface="+mj-lt"/>
              <a:buAutoNum type="arabicPeriod"/>
            </a:pPr>
            <a:r>
              <a:rPr lang="en-US" dirty="0"/>
              <a:t>Human Nature &amp; Collective Behavior papers in honor of Herbert </a:t>
            </a:r>
            <a:r>
              <a:rPr lang="en-US" dirty="0" err="1"/>
              <a:t>Blumer</a:t>
            </a:r>
            <a:r>
              <a:rPr lang="en-US" dirty="0"/>
              <a:t>, Edited by Tamotsu </a:t>
            </a:r>
            <a:r>
              <a:rPr lang="en-US" dirty="0" err="1"/>
              <a:t>Shibutani</a:t>
            </a:r>
            <a:r>
              <a:rPr lang="en-US" dirty="0"/>
              <a:t>, Published by- Transaction Books, New Brunswick, N.J</a:t>
            </a:r>
            <a:r>
              <a:rPr lang="en-US" dirty="0" smtClean="0"/>
              <a:t>.</a:t>
            </a:r>
            <a:endParaRPr lang="en-US" dirty="0"/>
          </a:p>
        </p:txBody>
      </p:sp>
    </p:spTree>
    <p:extLst>
      <p:ext uri="{BB962C8B-B14F-4D97-AF65-F5344CB8AC3E}">
        <p14:creationId xmlns:p14="http://schemas.microsoft.com/office/powerpoint/2010/main" val="7771744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Herbert George Blumer</a:t>
            </a:r>
            <a:br>
              <a:rPr lang="en-US" dirty="0" smtClean="0"/>
            </a:br>
            <a:r>
              <a:rPr lang="en-US" dirty="0" smtClean="0"/>
              <a:t>(</a:t>
            </a:r>
            <a:r>
              <a:rPr lang="en-US" dirty="0"/>
              <a:t>March 7, 1900 – April 13, 1987)</a:t>
            </a:r>
          </a:p>
        </p:txBody>
      </p:sp>
      <p:sp>
        <p:nvSpPr>
          <p:cNvPr id="3" name="Content Placeholder 2"/>
          <p:cNvSpPr>
            <a:spLocks noGrp="1"/>
          </p:cNvSpPr>
          <p:nvPr>
            <p:ph idx="1"/>
          </p:nvPr>
        </p:nvSpPr>
        <p:spPr>
          <a:xfrm>
            <a:off x="4576714" y="1778001"/>
            <a:ext cx="3881485" cy="3733800"/>
          </a:xfrm>
        </p:spPr>
        <p:txBody>
          <a:bodyPr>
            <a:normAutofit fontScale="92500" lnSpcReduction="20000"/>
          </a:bodyPr>
          <a:lstStyle/>
          <a:p>
            <a:r>
              <a:rPr lang="en-US" dirty="0" smtClean="0"/>
              <a:t>He was an American sociologist whose main scholarly interests were in symbolic interactionism and methods of social research.</a:t>
            </a:r>
          </a:p>
          <a:p>
            <a:r>
              <a:rPr lang="en-US" dirty="0" smtClean="0"/>
              <a:t>He was an aid interpreter and proponent of George Herbert Mead’s social psychology that he labeled as ‘symbolic interactionism’.</a:t>
            </a:r>
          </a:p>
          <a:p>
            <a:r>
              <a:rPr lang="en-US" dirty="0" smtClean="0"/>
              <a:t>He was also a vociferous critic of positivistic methodological ideas in sociology.</a:t>
            </a:r>
            <a:endParaRPr lang="en-US" dirty="0"/>
          </a:p>
        </p:txBody>
      </p:sp>
      <p:pic>
        <p:nvPicPr>
          <p:cNvPr id="4" name="Picture 3" descr="blum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72" y="1854202"/>
            <a:ext cx="3457682" cy="3733800"/>
          </a:xfrm>
          <a:prstGeom prst="rect">
            <a:avLst/>
          </a:prstGeom>
        </p:spPr>
      </p:pic>
    </p:spTree>
    <p:extLst>
      <p:ext uri="{BB962C8B-B14F-4D97-AF65-F5344CB8AC3E}">
        <p14:creationId xmlns:p14="http://schemas.microsoft.com/office/powerpoint/2010/main" val="32522945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Blumer’s</a:t>
            </a:r>
            <a:r>
              <a:rPr lang="en-US" dirty="0" smtClean="0"/>
              <a:t> Major Works</a:t>
            </a:r>
            <a:endParaRPr lang="en-US" dirty="0"/>
          </a:p>
        </p:txBody>
      </p:sp>
      <p:pic>
        <p:nvPicPr>
          <p:cNvPr id="6" name="Picture 5" descr="91iwA7sfkUL._AC_UY218_.jpg"/>
          <p:cNvPicPr>
            <a:picLocks/>
          </p:cNvPicPr>
          <p:nvPr/>
        </p:nvPicPr>
        <p:blipFill>
          <a:blip r:embed="rId2">
            <a:extLst>
              <a:ext uri="{28A0092B-C50C-407E-A947-70E740481C1C}">
                <a14:useLocalDpi xmlns:a14="http://schemas.microsoft.com/office/drawing/2010/main" val="0"/>
              </a:ext>
            </a:extLst>
          </a:blip>
          <a:stretch>
            <a:fillRect/>
          </a:stretch>
        </p:blipFill>
        <p:spPr>
          <a:xfrm>
            <a:off x="462323" y="1976438"/>
            <a:ext cx="1800000" cy="2880000"/>
          </a:xfrm>
          <a:prstGeom prst="rect">
            <a:avLst/>
          </a:prstGeom>
        </p:spPr>
      </p:pic>
      <p:pic>
        <p:nvPicPr>
          <p:cNvPr id="7" name="Picture 6" descr="51RmRztxFSL._AC_UY218_.jpg"/>
          <p:cNvPicPr>
            <a:picLocks/>
          </p:cNvPicPr>
          <p:nvPr/>
        </p:nvPicPr>
        <p:blipFill>
          <a:blip r:embed="rId3">
            <a:extLst>
              <a:ext uri="{28A0092B-C50C-407E-A947-70E740481C1C}">
                <a14:useLocalDpi xmlns:a14="http://schemas.microsoft.com/office/drawing/2010/main" val="0"/>
              </a:ext>
            </a:extLst>
          </a:blip>
          <a:stretch>
            <a:fillRect/>
          </a:stretch>
        </p:blipFill>
        <p:spPr>
          <a:xfrm>
            <a:off x="2642605" y="1988109"/>
            <a:ext cx="1800000" cy="2880000"/>
          </a:xfrm>
          <a:prstGeom prst="rect">
            <a:avLst/>
          </a:prstGeom>
        </p:spPr>
      </p:pic>
      <p:pic>
        <p:nvPicPr>
          <p:cNvPr id="9" name="Picture 8" descr="Unknown-2.jpg"/>
          <p:cNvPicPr>
            <a:picLocks/>
          </p:cNvPicPr>
          <p:nvPr/>
        </p:nvPicPr>
        <p:blipFill>
          <a:blip r:embed="rId4">
            <a:extLst>
              <a:ext uri="{28A0092B-C50C-407E-A947-70E740481C1C}">
                <a14:useLocalDpi xmlns:a14="http://schemas.microsoft.com/office/drawing/2010/main" val="0"/>
              </a:ext>
            </a:extLst>
          </a:blip>
          <a:stretch>
            <a:fillRect/>
          </a:stretch>
        </p:blipFill>
        <p:spPr>
          <a:xfrm>
            <a:off x="4835584" y="1967471"/>
            <a:ext cx="1800000" cy="2880000"/>
          </a:xfrm>
          <a:prstGeom prst="rect">
            <a:avLst/>
          </a:prstGeom>
        </p:spPr>
      </p:pic>
      <p:pic>
        <p:nvPicPr>
          <p:cNvPr id="10" name="Picture 9" descr="Unknown1.jpg"/>
          <p:cNvPicPr>
            <a:picLocks/>
          </p:cNvPicPr>
          <p:nvPr/>
        </p:nvPicPr>
        <p:blipFill>
          <a:blip r:embed="rId5">
            <a:extLst>
              <a:ext uri="{28A0092B-C50C-407E-A947-70E740481C1C}">
                <a14:useLocalDpi xmlns:a14="http://schemas.microsoft.com/office/drawing/2010/main" val="0"/>
              </a:ext>
            </a:extLst>
          </a:blip>
          <a:stretch>
            <a:fillRect/>
          </a:stretch>
        </p:blipFill>
        <p:spPr>
          <a:xfrm>
            <a:off x="6942504" y="1976438"/>
            <a:ext cx="1800000" cy="2880000"/>
          </a:xfrm>
          <a:prstGeom prst="rect">
            <a:avLst/>
          </a:prstGeom>
        </p:spPr>
      </p:pic>
    </p:spTree>
    <p:extLst>
      <p:ext uri="{BB962C8B-B14F-4D97-AF65-F5344CB8AC3E}">
        <p14:creationId xmlns:p14="http://schemas.microsoft.com/office/powerpoint/2010/main" val="30570994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Some </a:t>
            </a:r>
            <a:r>
              <a:rPr lang="en-US" sz="4000" dirty="0" smtClean="0"/>
              <a:t>of </a:t>
            </a:r>
            <a:r>
              <a:rPr lang="en-US" sz="4000" dirty="0" err="1" smtClean="0"/>
              <a:t>Blumer’s</a:t>
            </a:r>
            <a:r>
              <a:rPr lang="en-US" sz="4000" dirty="0" smtClean="0"/>
              <a:t> Work</a:t>
            </a:r>
            <a:endParaRPr lang="en-US" sz="4000" dirty="0"/>
          </a:p>
        </p:txBody>
      </p:sp>
      <p:sp>
        <p:nvSpPr>
          <p:cNvPr id="3" name="Content Placeholder 2"/>
          <p:cNvSpPr>
            <a:spLocks noGrp="1"/>
          </p:cNvSpPr>
          <p:nvPr>
            <p:ph idx="1"/>
          </p:nvPr>
        </p:nvSpPr>
        <p:spPr/>
        <p:txBody>
          <a:bodyPr>
            <a:normAutofit fontScale="85000" lnSpcReduction="10000"/>
          </a:bodyPr>
          <a:lstStyle/>
          <a:p>
            <a:r>
              <a:rPr lang="en-US" sz="2800" b="1" dirty="0" smtClean="0"/>
              <a:t>1933: </a:t>
            </a:r>
            <a:r>
              <a:rPr lang="en-US" sz="2800" dirty="0" smtClean="0"/>
              <a:t>Movies</a:t>
            </a:r>
            <a:r>
              <a:rPr lang="en-US" sz="2800" dirty="0"/>
              <a:t>, Delinquency, and </a:t>
            </a:r>
            <a:r>
              <a:rPr lang="en-US" sz="2800" dirty="0" smtClean="0"/>
              <a:t>Crime</a:t>
            </a:r>
            <a:endParaRPr lang="en-US" sz="2800" dirty="0"/>
          </a:p>
          <a:p>
            <a:r>
              <a:rPr lang="en-US" sz="2800" b="1" dirty="0" smtClean="0"/>
              <a:t>1935:</a:t>
            </a:r>
            <a:r>
              <a:rPr lang="en-US" sz="2800" dirty="0" smtClean="0"/>
              <a:t> The </a:t>
            </a:r>
            <a:r>
              <a:rPr lang="en-US" sz="2800" dirty="0"/>
              <a:t>Human Side of Social </a:t>
            </a:r>
            <a:r>
              <a:rPr lang="en-US" sz="2800" dirty="0" smtClean="0"/>
              <a:t>Planning</a:t>
            </a:r>
          </a:p>
          <a:p>
            <a:r>
              <a:rPr lang="en-US" sz="2800" b="1" dirty="0" smtClean="0"/>
              <a:t>1947: </a:t>
            </a:r>
            <a:r>
              <a:rPr lang="en-US" sz="2800" dirty="0" smtClean="0"/>
              <a:t>Sociological </a:t>
            </a:r>
            <a:r>
              <a:rPr lang="en-US" sz="2800" dirty="0"/>
              <a:t>Theory in Industrial </a:t>
            </a:r>
            <a:r>
              <a:rPr lang="en-US" sz="2800" dirty="0" smtClean="0"/>
              <a:t>Relations</a:t>
            </a:r>
          </a:p>
          <a:p>
            <a:r>
              <a:rPr lang="en-US" sz="2800" b="1" dirty="0"/>
              <a:t>1956: </a:t>
            </a:r>
            <a:r>
              <a:rPr lang="en-US" sz="2800" dirty="0"/>
              <a:t>Sociological Analysis and the "</a:t>
            </a:r>
            <a:r>
              <a:rPr lang="en-US" sz="2800" dirty="0" smtClean="0"/>
              <a:t>Variable”</a:t>
            </a:r>
          </a:p>
          <a:p>
            <a:r>
              <a:rPr lang="en-US" sz="2800" b="1" dirty="0" smtClean="0"/>
              <a:t>1958:</a:t>
            </a:r>
            <a:r>
              <a:rPr lang="en-US" sz="2800" dirty="0"/>
              <a:t> Race Prejudice as a Sense of Group </a:t>
            </a:r>
            <a:r>
              <a:rPr lang="en-US" sz="2800" dirty="0" smtClean="0"/>
              <a:t>Position</a:t>
            </a:r>
          </a:p>
          <a:p>
            <a:r>
              <a:rPr lang="en-US" sz="2800" b="1" dirty="0" smtClean="0"/>
              <a:t>1980:</a:t>
            </a:r>
            <a:r>
              <a:rPr lang="en-US" sz="2800" dirty="0"/>
              <a:t> Theories of Race and Social </a:t>
            </a:r>
            <a:r>
              <a:rPr lang="en-US" sz="2800" dirty="0" smtClean="0"/>
              <a:t>Action</a:t>
            </a:r>
          </a:p>
          <a:p>
            <a:r>
              <a:rPr lang="en-US" sz="2800" b="1" dirty="0" smtClean="0"/>
              <a:t>1969:</a:t>
            </a:r>
            <a:r>
              <a:rPr lang="en-US" sz="2800" dirty="0"/>
              <a:t> Symbolic Interactionism: Perspective and Method</a:t>
            </a:r>
            <a:endParaRPr lang="en-US" sz="2800" b="1" dirty="0" smtClean="0"/>
          </a:p>
        </p:txBody>
      </p:sp>
    </p:spTree>
    <p:extLst>
      <p:ext uri="{BB962C8B-B14F-4D97-AF65-F5344CB8AC3E}">
        <p14:creationId xmlns:p14="http://schemas.microsoft.com/office/powerpoint/2010/main" val="722804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36" y="274638"/>
            <a:ext cx="8512187" cy="1143000"/>
          </a:xfrm>
        </p:spPr>
        <p:txBody>
          <a:bodyPr>
            <a:noAutofit/>
          </a:bodyPr>
          <a:lstStyle/>
          <a:p>
            <a:r>
              <a:rPr lang="en-US" sz="4000" dirty="0" smtClean="0"/>
              <a:t>Symbolic Interaction Theories</a:t>
            </a:r>
            <a:endParaRPr lang="en-US" sz="4000" dirty="0"/>
          </a:p>
        </p:txBody>
      </p:sp>
      <p:sp>
        <p:nvSpPr>
          <p:cNvPr id="3" name="Content Placeholder 2"/>
          <p:cNvSpPr>
            <a:spLocks noGrp="1"/>
          </p:cNvSpPr>
          <p:nvPr>
            <p:ph idx="1"/>
          </p:nvPr>
        </p:nvSpPr>
        <p:spPr>
          <a:xfrm>
            <a:off x="502936" y="1828801"/>
            <a:ext cx="7772400" cy="3733800"/>
          </a:xfrm>
        </p:spPr>
        <p:txBody>
          <a:bodyPr>
            <a:normAutofit lnSpcReduction="10000"/>
          </a:bodyPr>
          <a:lstStyle/>
          <a:p>
            <a:r>
              <a:rPr lang="en-US" sz="2400" dirty="0" smtClean="0"/>
              <a:t>Symbolic Interaction theories focus on the interpretation (social meaning) that is given to behavior, and on the way such interpretation helps to construct the social world, the identities of people, and, ultimately how they behave.</a:t>
            </a:r>
          </a:p>
          <a:p>
            <a:r>
              <a:rPr lang="en-US" sz="2400" dirty="0" smtClean="0"/>
              <a:t>All interaction theories are concerned with the way in which they construct a meaning.</a:t>
            </a:r>
          </a:p>
          <a:p>
            <a:r>
              <a:rPr lang="en-US" sz="2400" dirty="0" smtClean="0"/>
              <a:t>Blumer, Mead’s pupil further developed his theory “Mind, Self, and Society” and coined it as “Symbolic Interactionism” after Mead’s death.</a:t>
            </a:r>
            <a:endParaRPr lang="en-US" sz="2400" dirty="0"/>
          </a:p>
          <a:p>
            <a:pPr marL="68580" indent="0">
              <a:buNone/>
            </a:pPr>
            <a:endParaRPr lang="en-US" sz="2400" dirty="0"/>
          </a:p>
        </p:txBody>
      </p:sp>
    </p:spTree>
    <p:extLst>
      <p:ext uri="{BB962C8B-B14F-4D97-AF65-F5344CB8AC3E}">
        <p14:creationId xmlns:p14="http://schemas.microsoft.com/office/powerpoint/2010/main" val="15010599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Basic principles</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Humans have capacity for thought.</a:t>
            </a:r>
          </a:p>
          <a:p>
            <a:r>
              <a:rPr lang="en-US" dirty="0" smtClean="0"/>
              <a:t>Social interaction helps in shaping the thought.</a:t>
            </a:r>
          </a:p>
          <a:p>
            <a:r>
              <a:rPr lang="en-US" dirty="0" smtClean="0"/>
              <a:t>Interaction help people to learn symbols and meanings that allows them to think.</a:t>
            </a:r>
          </a:p>
          <a:p>
            <a:r>
              <a:rPr lang="en-US" dirty="0" smtClean="0"/>
              <a:t>Symbols and meanings help in performing action.</a:t>
            </a:r>
          </a:p>
          <a:p>
            <a:r>
              <a:rPr lang="en-US" dirty="0" smtClean="0"/>
              <a:t>A person can interpret a situation and modify their action or interaction.</a:t>
            </a:r>
          </a:p>
          <a:p>
            <a:r>
              <a:rPr lang="en-US" dirty="0" smtClean="0"/>
              <a:t>Individuals can create their own meanings.</a:t>
            </a:r>
          </a:p>
          <a:p>
            <a:r>
              <a:rPr lang="en-US" dirty="0" smtClean="0"/>
              <a:t>Societies and groups are made up of patterns of action and interaction.</a:t>
            </a:r>
            <a:endParaRPr lang="en-US" dirty="0"/>
          </a:p>
        </p:txBody>
      </p:sp>
    </p:spTree>
    <p:extLst>
      <p:ext uri="{BB962C8B-B14F-4D97-AF65-F5344CB8AC3E}">
        <p14:creationId xmlns:p14="http://schemas.microsoft.com/office/powerpoint/2010/main" val="6163117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61" y="274638"/>
            <a:ext cx="8185279" cy="1143000"/>
          </a:xfrm>
        </p:spPr>
        <p:txBody>
          <a:bodyPr>
            <a:noAutofit/>
          </a:bodyPr>
          <a:lstStyle/>
          <a:p>
            <a:r>
              <a:rPr lang="en-US" sz="4000" dirty="0" smtClean="0"/>
              <a:t>Three Basic premises of </a:t>
            </a:r>
            <a:r>
              <a:rPr lang="en-US" sz="4000" dirty="0" err="1" smtClean="0"/>
              <a:t>Blumer</a:t>
            </a:r>
            <a:endParaRPr lang="en-US" sz="4000" dirty="0"/>
          </a:p>
        </p:txBody>
      </p:sp>
      <p:sp>
        <p:nvSpPr>
          <p:cNvPr id="3" name="Content Placeholder 2"/>
          <p:cNvSpPr>
            <a:spLocks noGrp="1"/>
          </p:cNvSpPr>
          <p:nvPr>
            <p:ph idx="1"/>
          </p:nvPr>
        </p:nvSpPr>
        <p:spPr/>
        <p:txBody>
          <a:bodyPr>
            <a:normAutofit/>
          </a:bodyPr>
          <a:lstStyle/>
          <a:p>
            <a:pPr marL="525780" indent="-457200">
              <a:buFont typeface="+mj-lt"/>
              <a:buAutoNum type="arabicPeriod"/>
            </a:pPr>
            <a:r>
              <a:rPr lang="en-US" sz="2400" dirty="0" smtClean="0"/>
              <a:t>Humans act towards things on the basis of the meanings they ascribe to those things.</a:t>
            </a:r>
          </a:p>
          <a:p>
            <a:pPr marL="525780" indent="-457200">
              <a:buFont typeface="+mj-lt"/>
              <a:buAutoNum type="arabicPeriod"/>
            </a:pPr>
            <a:r>
              <a:rPr lang="en-US" sz="2400" dirty="0" smtClean="0"/>
              <a:t>Meaning of such things is derived from, or arises out of, the social interaction that one has with others and the society.</a:t>
            </a:r>
          </a:p>
          <a:p>
            <a:pPr marL="525780" indent="-457200">
              <a:buFont typeface="+mj-lt"/>
              <a:buAutoNum type="arabicPeriod"/>
            </a:pPr>
            <a:r>
              <a:rPr lang="en-US" sz="2400" dirty="0" smtClean="0"/>
              <a:t>These meanings are handled in, and modified through, an interpretative process used by the person in dealing with the things he/she encounters.</a:t>
            </a:r>
            <a:endParaRPr lang="en-US" sz="2400" dirty="0"/>
          </a:p>
        </p:txBody>
      </p:sp>
    </p:spTree>
    <p:extLst>
      <p:ext uri="{BB962C8B-B14F-4D97-AF65-F5344CB8AC3E}">
        <p14:creationId xmlns:p14="http://schemas.microsoft.com/office/powerpoint/2010/main" val="3054840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 First Premise:</a:t>
            </a:r>
            <a:r>
              <a:rPr lang="en-US" sz="4000" dirty="0"/>
              <a:t> </a:t>
            </a:r>
            <a:r>
              <a:rPr lang="en-US" sz="4000" dirty="0" smtClean="0"/>
              <a:t>Meaning</a:t>
            </a:r>
            <a:br>
              <a:rPr lang="en-US" sz="4000" dirty="0" smtClean="0"/>
            </a:br>
            <a:r>
              <a:rPr lang="en-US" sz="1800" dirty="0"/>
              <a:t>“ Humans act toward things on the basis of the meanings they ascribe to those things."</a:t>
            </a:r>
          </a:p>
        </p:txBody>
      </p:sp>
      <p:sp>
        <p:nvSpPr>
          <p:cNvPr id="3" name="Content Placeholder 2"/>
          <p:cNvSpPr>
            <a:spLocks noGrp="1"/>
          </p:cNvSpPr>
          <p:nvPr>
            <p:ph idx="1"/>
          </p:nvPr>
        </p:nvSpPr>
        <p:spPr>
          <a:xfrm>
            <a:off x="4564142" y="1854201"/>
            <a:ext cx="3894058" cy="3733800"/>
          </a:xfrm>
        </p:spPr>
        <p:txBody>
          <a:bodyPr>
            <a:normAutofit/>
          </a:bodyPr>
          <a:lstStyle/>
          <a:p>
            <a:r>
              <a:rPr lang="en-US" sz="2200" dirty="0"/>
              <a:t>It includes everything that a human being may note in their world, including physical objects, actions and concepts. Essentially, individuals behave towards objects and others based on the personal meanings that the individuals has already given these items.</a:t>
            </a:r>
          </a:p>
        </p:txBody>
      </p:sp>
      <p:pic>
        <p:nvPicPr>
          <p:cNvPr id="6" name="Picture 5" descr="Screenshot 2020-05-05 at 12.19.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38527"/>
            <a:ext cx="3777754" cy="2992812"/>
          </a:xfrm>
          <a:prstGeom prst="rect">
            <a:avLst/>
          </a:prstGeom>
        </p:spPr>
      </p:pic>
    </p:spTree>
    <p:extLst>
      <p:ext uri="{BB962C8B-B14F-4D97-AF65-F5344CB8AC3E}">
        <p14:creationId xmlns:p14="http://schemas.microsoft.com/office/powerpoint/2010/main" val="12466729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a:t>
            </a:r>
            <a:r>
              <a:rPr lang="en-US" dirty="0" smtClean="0"/>
              <a:t> </a:t>
            </a:r>
            <a:r>
              <a:rPr lang="en-US" sz="4000" dirty="0" smtClean="0"/>
              <a:t>Second</a:t>
            </a:r>
            <a:r>
              <a:rPr lang="en-US" dirty="0" smtClean="0"/>
              <a:t> </a:t>
            </a:r>
            <a:r>
              <a:rPr lang="en-US" sz="4000" dirty="0"/>
              <a:t>Premises</a:t>
            </a:r>
            <a:r>
              <a:rPr lang="en-US" dirty="0" smtClean="0"/>
              <a:t>: </a:t>
            </a:r>
            <a:r>
              <a:rPr lang="en-US" sz="4000" dirty="0" smtClean="0"/>
              <a:t>Language</a:t>
            </a:r>
            <a:br>
              <a:rPr lang="en-US" sz="4000" dirty="0" smtClean="0"/>
            </a:br>
            <a:r>
              <a:rPr lang="en-US" sz="1800" dirty="0"/>
              <a:t>”The meaning of such things is derived from, or arises out of, the social interaction that one has with others and the society."</a:t>
            </a:r>
          </a:p>
        </p:txBody>
      </p:sp>
      <p:sp>
        <p:nvSpPr>
          <p:cNvPr id="3" name="Content Placeholder 2"/>
          <p:cNvSpPr>
            <a:spLocks noGrp="1"/>
          </p:cNvSpPr>
          <p:nvPr>
            <p:ph idx="1"/>
          </p:nvPr>
        </p:nvSpPr>
        <p:spPr>
          <a:xfrm>
            <a:off x="4526420" y="1943101"/>
            <a:ext cx="3931779" cy="3733800"/>
          </a:xfrm>
        </p:spPr>
        <p:txBody>
          <a:bodyPr>
            <a:normAutofit/>
          </a:bodyPr>
          <a:lstStyle/>
          <a:p>
            <a:r>
              <a:rPr lang="en-US" sz="2200" dirty="0"/>
              <a:t>It arises out of, the social interaction that one has with other humans. People interact with each other by interpreting or defining each other's actions instead of merely reacting to each other's actions.</a:t>
            </a:r>
          </a:p>
        </p:txBody>
      </p:sp>
      <p:pic>
        <p:nvPicPr>
          <p:cNvPr id="4" name="Picture 3" descr="images-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98" y="2074437"/>
            <a:ext cx="4169222" cy="2606656"/>
          </a:xfrm>
          <a:prstGeom prst="rect">
            <a:avLst/>
          </a:prstGeom>
        </p:spPr>
      </p:pic>
    </p:spTree>
    <p:extLst>
      <p:ext uri="{BB962C8B-B14F-4D97-AF65-F5344CB8AC3E}">
        <p14:creationId xmlns:p14="http://schemas.microsoft.com/office/powerpoint/2010/main" val="205223127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152</TotalTime>
  <Words>793</Words>
  <Application>Microsoft Macintosh PowerPoint</Application>
  <PresentationFormat>On-screen Show (4:3)</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Pixel</vt:lpstr>
      <vt:lpstr>Herbert George BLUMER</vt:lpstr>
      <vt:lpstr>Herbert George Blumer (March 7, 1900 – April 13, 1987)</vt:lpstr>
      <vt:lpstr>Blumer’s Major Works</vt:lpstr>
      <vt:lpstr>Some of Blumer’s Work</vt:lpstr>
      <vt:lpstr>Symbolic Interaction Theories</vt:lpstr>
      <vt:lpstr>Basic principles</vt:lpstr>
      <vt:lpstr>Three Basic premises of Blumer</vt:lpstr>
      <vt:lpstr>The First Premise: Meaning “ Humans act toward things on the basis of the meanings they ascribe to those things."</vt:lpstr>
      <vt:lpstr>The Second Premises: Language ”The meaning of such things is derived from, or arises out of, the social interaction that one has with others and the society."</vt:lpstr>
      <vt:lpstr>The third premise: Thought "These meanings are handled in, and modified through, an interpretative process used by the person in dealing with the things he/she encounters."</vt:lpstr>
      <vt:lpstr>Example of symbolic interactionism</vt:lpstr>
      <vt:lpstr>Conclusion</vt:lpstr>
      <vt:lpstr>Continuum</vt:lpstr>
      <vt:lpstr>Thank You</vt:lpstr>
      <vt:lpstr>Reference Books</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Herbert BLUMER</dc:title>
  <dc:creator>SHANDAR ABBAS</dc:creator>
  <cp:lastModifiedBy>SHANDAR ABBAS</cp:lastModifiedBy>
  <cp:revision>63</cp:revision>
  <dcterms:created xsi:type="dcterms:W3CDTF">2020-05-04T14:54:00Z</dcterms:created>
  <dcterms:modified xsi:type="dcterms:W3CDTF">2020-05-05T10:59:41Z</dcterms:modified>
</cp:coreProperties>
</file>